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Вожатый</c:v>
                </c:pt>
                <c:pt idx="1">
                  <c:v>Тракторист</c:v>
                </c:pt>
                <c:pt idx="2">
                  <c:v>Художник по костюму</c:v>
                </c:pt>
                <c:pt idx="3">
                  <c:v>Повар</c:v>
                </c:pt>
                <c:pt idx="4">
                  <c:v>Кондитер</c:v>
                </c:pt>
                <c:pt idx="5">
                  <c:v>Парикмахер</c:v>
                </c:pt>
                <c:pt idx="6">
                  <c:v>Исполнитель художественно-оформительских работ</c:v>
                </c:pt>
                <c:pt idx="7">
                  <c:v>Собаковод</c:v>
                </c:pt>
                <c:pt idx="8">
                  <c:v>Слесарь по ремонту автомобилей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100</c:v>
                </c:pt>
                <c:pt idx="1">
                  <c:v>70</c:v>
                </c:pt>
                <c:pt idx="2">
                  <c:v>92</c:v>
                </c:pt>
                <c:pt idx="3">
                  <c:v>92</c:v>
                </c:pt>
                <c:pt idx="4">
                  <c:v>92</c:v>
                </c:pt>
                <c:pt idx="5">
                  <c:v>74</c:v>
                </c:pt>
                <c:pt idx="6">
                  <c:v>92</c:v>
                </c:pt>
                <c:pt idx="7">
                  <c:v>76</c:v>
                </c:pt>
                <c:pt idx="8">
                  <c:v>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знаний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Вожатый</c:v>
                </c:pt>
                <c:pt idx="1">
                  <c:v>Тракторист</c:v>
                </c:pt>
                <c:pt idx="2">
                  <c:v>Художник по костюму</c:v>
                </c:pt>
                <c:pt idx="3">
                  <c:v>Повар</c:v>
                </c:pt>
                <c:pt idx="4">
                  <c:v>Кондитер</c:v>
                </c:pt>
                <c:pt idx="5">
                  <c:v>Парикмахер</c:v>
                </c:pt>
                <c:pt idx="6">
                  <c:v>Исполнитель художественно-оформительских работ</c:v>
                </c:pt>
                <c:pt idx="7">
                  <c:v>Собаковод</c:v>
                </c:pt>
                <c:pt idx="8">
                  <c:v>Слесарь по ремонту автомобилей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100</c:v>
                </c:pt>
                <c:pt idx="1">
                  <c:v>45.5</c:v>
                </c:pt>
                <c:pt idx="2">
                  <c:v>93</c:v>
                </c:pt>
                <c:pt idx="3">
                  <c:v>100</c:v>
                </c:pt>
                <c:pt idx="4">
                  <c:v>89</c:v>
                </c:pt>
                <c:pt idx="5">
                  <c:v>42</c:v>
                </c:pt>
                <c:pt idx="6">
                  <c:v>100</c:v>
                </c:pt>
                <c:pt idx="7">
                  <c:v>70</c:v>
                </c:pt>
                <c:pt idx="8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Успеваемость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Вожатый</c:v>
                </c:pt>
                <c:pt idx="1">
                  <c:v>Тракторист</c:v>
                </c:pt>
                <c:pt idx="2">
                  <c:v>Художник по костюму</c:v>
                </c:pt>
                <c:pt idx="3">
                  <c:v>Повар</c:v>
                </c:pt>
                <c:pt idx="4">
                  <c:v>Кондитер</c:v>
                </c:pt>
                <c:pt idx="5">
                  <c:v>Парикмахер</c:v>
                </c:pt>
                <c:pt idx="6">
                  <c:v>Исполнитель художественно-оформительских работ</c:v>
                </c:pt>
                <c:pt idx="7">
                  <c:v>Собаковод</c:v>
                </c:pt>
                <c:pt idx="8">
                  <c:v>Слесарь по ремонту автомобилей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</c:ser>
        <c:axId val="79003648"/>
        <c:axId val="79005184"/>
      </c:barChart>
      <c:catAx>
        <c:axId val="79003648"/>
        <c:scaling>
          <c:orientation val="minMax"/>
        </c:scaling>
        <c:axPos val="b"/>
        <c:numFmt formatCode="General" sourceLinked="1"/>
        <c:tickLblPos val="nextTo"/>
        <c:crossAx val="79005184"/>
        <c:crosses val="autoZero"/>
        <c:auto val="1"/>
        <c:lblAlgn val="ctr"/>
        <c:lblOffset val="100"/>
      </c:catAx>
      <c:valAx>
        <c:axId val="79005184"/>
        <c:scaling>
          <c:orientation val="minMax"/>
        </c:scaling>
        <c:axPos val="l"/>
        <c:majorGridlines/>
        <c:numFmt formatCode="General" sourceLinked="1"/>
        <c:tickLblPos val="nextTo"/>
        <c:crossAx val="7900364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Московской области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МОСКОВСКОЙ ОБЛАСТИ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«ГУБЕРНСКИЙ КОЛЛЕДЖ»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Психолого-педагогические  особенности профессионального обучения школьников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координатор проекта «Путёвка в жизнь» – 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Селезнева Инга Геннадьевна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герб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114425" cy="1062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Повар и кондитер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8" name="Picture 4" descr="http://xn----9sbfgdbimjidmavuzs5a.xn--p1ai/news/2018/sent/vk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77686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Исполнитель художественно-оформительских работ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458" name="Picture 2" descr="http://xn----9sbfgdbimjidmavuzs5a.xn--p1ai/news/2018/sent/p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3683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Собаковод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482" name="Picture 2" descr="http://xn----9sbfgdbimjidmavuzs5a.xn--p1ai/news/2018/sent/p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781675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Парикмахер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506" name="Picture 2" descr="http://xn----9sbfgdbimjidmavuzs5a.xn--p1ai/news/2018/sent/p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89" y="1484784"/>
            <a:ext cx="8189367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Художник по костюму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2530" name="Picture 2" descr="http://xn----9sbfgdbimjidmavuzs5a.xn--p1ai/news/2018/sent/p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99288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Тракторист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554" name="Picture 2" descr="http://xn----9sbfgdbimjidmavuzs5a.xn--p1ai/news/2018/sent/p1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136904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Автослесарь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4578" name="Picture 2" descr="http://xn----9sbfgdbimjidmavuzs5a.xn--p1ai/news/2018/sent/p1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35292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smtClean="0">
                <a:solidFill>
                  <a:schemeClr val="bg2">
                    <a:lumMod val="10000"/>
                  </a:schemeClr>
                </a:solidFill>
              </a:rPr>
              <a:t>Вожатый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5602" name="Picture 2" descr="http://xn----9sbfgdbimjidmavuzs5a.xn--p1ai/news/2018/sent/p2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horprofobr.edu.27.ru/files/uploads/images/den/37Fotolia_33835459_XS_il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560840" cy="496855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профессиональное обучение учащихся общеобразовательных организаций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Получение возможности попробовать себя в профессиональной деятельности.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Популяризация рабочих профессий.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Раннее начало трудовой деятельности.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обучающиеся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восьмых классов общеобразовательных школ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г.о. Серпухов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Этапы реализации проекта:</a:t>
            </a:r>
          </a:p>
          <a:p>
            <a:pPr>
              <a:buNone/>
            </a:pP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smtClean="0"/>
              <a:t> - подготовительный</a:t>
            </a:r>
          </a:p>
          <a:p>
            <a:pPr>
              <a:buNone/>
            </a:pPr>
            <a:r>
              <a:rPr lang="ru-RU" sz="2800" dirty="0" smtClean="0"/>
              <a:t> - основной</a:t>
            </a:r>
          </a:p>
          <a:p>
            <a:pPr>
              <a:buNone/>
            </a:pPr>
            <a:r>
              <a:rPr lang="ru-RU" sz="2800" dirty="0" smtClean="0"/>
              <a:t> - аналитико-коррекционный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школьников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участников проекта в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ГАПОУ МО «Губернский колледж»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- 435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Количество школ – партнёров, заключивших договоры о профессиональном обучении – 16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Реализуемые профессии: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Кондитер - 43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Парикмахер - 56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Повар - 71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Вожатый - 38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Исполнитель художественно-оформительских работ - 33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Собаковод - 43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Художник по костюму - 17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Тракторист - 26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Слесарь по ремонту автомобилей - 108</a:t>
            </a:r>
          </a:p>
          <a:p>
            <a:pPr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осуществляется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учебных мастерских и лабораториях колледжа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300" b="1" dirty="0" smtClean="0">
                <a:solidFill>
                  <a:schemeClr val="accent2"/>
                </a:solidFill>
              </a:rPr>
              <a:t>Колледжем заключены договоры о совместной деятельности с </a:t>
            </a:r>
          </a:p>
          <a:p>
            <a:pPr>
              <a:buNone/>
            </a:pPr>
            <a:r>
              <a:rPr lang="ru-RU" dirty="0" smtClean="0"/>
              <a:t>Комитетом по образованию, аэропортом "Домодедово", учебным центром фирмы "BOCHS",гипермаркетами "Лента". "МЕТРО", ОАО «</a:t>
            </a:r>
            <a:r>
              <a:rPr lang="ru-RU" dirty="0" err="1" smtClean="0"/>
              <a:t>Серпуховхлеб</a:t>
            </a:r>
            <a:r>
              <a:rPr lang="ru-RU" dirty="0" smtClean="0"/>
              <a:t>», ООО «</a:t>
            </a:r>
            <a:r>
              <a:rPr lang="ru-RU" dirty="0" err="1" smtClean="0"/>
              <a:t>Корстон</a:t>
            </a:r>
            <a:r>
              <a:rPr lang="ru-RU" dirty="0" smtClean="0"/>
              <a:t> Серпухов», ЗАО «Дашковка», ООО «Универсальные пищевые технологии», ООО « Сластена», И. П. Григорян, МУП «Водоканал – Сервис», ОАО РТЦ «Атлант», ОАО «Серпуховский Механический завод», И.П. Куракин О.В. салоном красоты «Преображение», И.П. </a:t>
            </a:r>
            <a:r>
              <a:rPr lang="ru-RU" dirty="0" err="1" smtClean="0"/>
              <a:t>Цканова</a:t>
            </a:r>
            <a:r>
              <a:rPr lang="ru-RU" dirty="0" smtClean="0"/>
              <a:t> Н.Г., салоном красоты «Афродита», салоном красоты «Студия Модерн» «Трактир Русь», ООО Санаторий «Лесная опушка», ЗАО «</a:t>
            </a:r>
            <a:r>
              <a:rPr lang="ru-RU" dirty="0" err="1" smtClean="0"/>
              <a:t>Курот</a:t>
            </a:r>
            <a:r>
              <a:rPr lang="ru-RU" dirty="0" smtClean="0"/>
              <a:t> Царь Град» </a:t>
            </a:r>
            <a:r>
              <a:rPr lang="ru-RU" dirty="0" err="1" smtClean="0"/>
              <a:t>Спас-Тешилово</a:t>
            </a:r>
            <a:r>
              <a:rPr lang="ru-RU" dirty="0" smtClean="0"/>
              <a:t>, ООО «Парк Дракино» Ресторан «Братья Райт»,ООО «Парк Отель «Воздвиженское», ООО «Радуга» столовая, ООО «</a:t>
            </a:r>
            <a:r>
              <a:rPr lang="ru-RU" dirty="0" err="1" smtClean="0"/>
              <a:t>Фореста</a:t>
            </a:r>
            <a:r>
              <a:rPr lang="ru-RU" dirty="0" smtClean="0"/>
              <a:t> Фестиваль Парк», ИП Осипова З.Д. Столовая «Россиянка»,  «Серпуховский лифтостроительный завод», Колхозом им. Ленина, МУП Комбинат «Благоустройство», МУП «</a:t>
            </a:r>
            <a:r>
              <a:rPr lang="ru-RU" dirty="0" err="1" smtClean="0"/>
              <a:t>Экотранспорт</a:t>
            </a:r>
            <a:r>
              <a:rPr lang="ru-RU" dirty="0" smtClean="0"/>
              <a:t>», ГУП МО « Серпуховский </a:t>
            </a:r>
            <a:r>
              <a:rPr lang="ru-RU" dirty="0" err="1" smtClean="0"/>
              <a:t>автодор</a:t>
            </a:r>
            <a:r>
              <a:rPr lang="ru-RU" dirty="0" smtClean="0"/>
              <a:t>», ЗАО «ПРОТОМ», Автосервис «</a:t>
            </a:r>
            <a:r>
              <a:rPr lang="ru-RU" dirty="0" err="1" smtClean="0"/>
              <a:t>Wolkswagen</a:t>
            </a:r>
            <a:r>
              <a:rPr lang="ru-RU" dirty="0" smtClean="0"/>
              <a:t>», Санаторием «Вятичи», ООО «Канал Пласт».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организации учебного процесса в ГАПОУ МО «Губернский колледж»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Контингент обучающихся - 435</a:t>
            </a:r>
          </a:p>
          <a:p>
            <a:pPr>
              <a:buNone/>
            </a:pPr>
            <a:r>
              <a:rPr lang="ru-RU" dirty="0" smtClean="0"/>
              <a:t>Количество учебных групп в 2018 – 2019 учебном году – 17</a:t>
            </a:r>
          </a:p>
          <a:p>
            <a:pPr>
              <a:buNone/>
            </a:pPr>
            <a:r>
              <a:rPr lang="ru-RU" dirty="0" smtClean="0"/>
              <a:t>Количество преподавателей и мастеров производственного обучения – 12</a:t>
            </a:r>
          </a:p>
          <a:p>
            <a:pPr>
              <a:buNone/>
            </a:pPr>
            <a:r>
              <a:rPr lang="ru-RU" dirty="0" smtClean="0"/>
              <a:t>Количество учебных корпусов, задействованных в учебном процессе – 5</a:t>
            </a:r>
          </a:p>
          <a:p>
            <a:pPr>
              <a:buNone/>
            </a:pPr>
            <a:r>
              <a:rPr lang="ru-RU" dirty="0" smtClean="0"/>
              <a:t>Учебный день – суббота</a:t>
            </a:r>
          </a:p>
          <a:p>
            <a:pPr>
              <a:buNone/>
            </a:pPr>
            <a:r>
              <a:rPr lang="ru-RU" dirty="0" smtClean="0"/>
              <a:t>Режим занятий – 8.30 – 13.00</a:t>
            </a:r>
          </a:p>
          <a:p>
            <a:pPr>
              <a:buNone/>
            </a:pPr>
            <a:r>
              <a:rPr lang="ru-RU" dirty="0" smtClean="0"/>
              <a:t>Срок обучения – 3 года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аттестации обучающихся 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полугодие 2018-2019 учебного года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Проведённые мероприятия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Родительские собрания</a:t>
            </a:r>
          </a:p>
          <a:p>
            <a:r>
              <a:rPr lang="ru-RU" dirty="0" smtClean="0"/>
              <a:t>Дни открытых дверей</a:t>
            </a:r>
          </a:p>
          <a:p>
            <a:r>
              <a:rPr lang="ru-RU" dirty="0" smtClean="0"/>
              <a:t>Мастер-классы</a:t>
            </a:r>
          </a:p>
          <a:p>
            <a:r>
              <a:rPr lang="ru-RU" dirty="0" smtClean="0"/>
              <a:t>Опросы обучающихся </a:t>
            </a:r>
          </a:p>
          <a:p>
            <a:r>
              <a:rPr lang="ru-RU" dirty="0" smtClean="0"/>
              <a:t>Опросы родителей</a:t>
            </a:r>
          </a:p>
          <a:p>
            <a:r>
              <a:rPr lang="ru-RU" dirty="0" smtClean="0"/>
              <a:t>Опросы преподавателей</a:t>
            </a:r>
          </a:p>
          <a:p>
            <a:r>
              <a:rPr lang="ru-RU" dirty="0" smtClean="0"/>
              <a:t>Вручение сертификатов об окончании первого полугодия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Перспективы развития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2019-2020 учебный год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Количество реализуемых профессий – 9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Срок обучения – 2 года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Количество обучающихся (первый год обучения) – 100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Количество обучающихся (второй год обучения) – 435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Общее количество обучающихся – 535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Количество учебных групп – 27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Режим занятий – будние дни (вечер), суббота (утро)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Летние стажировки для школьников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5473</TotalTime>
  <Words>486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           Министерство образования Московской области    ГОСУДАРСТВЕННОЕ АВТОНОМНОЕ ПРОФЕССИОНАЛЬНОЕ ОБРАЗОВАТЕЛЬНОЕ УЧРЕЖДЕНИЕ  МОСКОВСКОЙ ОБЛАСТИ «ГУБЕРНСКИЙ КОЛЛЕДЖ» </vt:lpstr>
      <vt:lpstr>Цель проекта – профессиональное обучение учащихся общеобразовательных организаций</vt:lpstr>
      <vt:lpstr>Участники проекта – обучающиеся  восьмых классов общеобразовательных школ  г.о. Серпухов</vt:lpstr>
      <vt:lpstr>Количество школьников – участников проекта в ГАПОУ МО «Губернский колледж»  - 435</vt:lpstr>
      <vt:lpstr>Обучение осуществляется в учебных мастерских и лабораториях колледжа</vt:lpstr>
      <vt:lpstr>Особенности организации учебного процесса в ГАПОУ МО «Губернский колледж»</vt:lpstr>
      <vt:lpstr>Результаты аттестации обучающихся  I полугодие 2018-2019 учебного года</vt:lpstr>
      <vt:lpstr>Проведённые мероприятия</vt:lpstr>
      <vt:lpstr>Перспективы развития  на 2019-2020 учебный год</vt:lpstr>
      <vt:lpstr>Повар и кондитер</vt:lpstr>
      <vt:lpstr>Исполнитель художественно-оформительских работ</vt:lpstr>
      <vt:lpstr>Собаковод</vt:lpstr>
      <vt:lpstr>Парикмахер</vt:lpstr>
      <vt:lpstr>Художник по костюму</vt:lpstr>
      <vt:lpstr>Тракторист</vt:lpstr>
      <vt:lpstr>Автослесарь</vt:lpstr>
      <vt:lpstr>Вожатый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Московской области    ГОСУДАРСТВЕННОЕ АВТОНОМНОЕ ПРОФЕССИОНАЛЬНОЕ ОБРАЗОВАТЕЛЬНОЕ УЧРЕЖДЕНИЕ  МОСКОВСКОЙ ОБЛАСТИ «ГУБЕРНСКИЙ КОЛЛЕДЖ»</dc:title>
  <dc:creator>Ultra</dc:creator>
  <cp:lastModifiedBy>desova_se</cp:lastModifiedBy>
  <cp:revision>86</cp:revision>
  <dcterms:created xsi:type="dcterms:W3CDTF">2019-01-29T12:46:41Z</dcterms:created>
  <dcterms:modified xsi:type="dcterms:W3CDTF">2019-04-04T08:53:30Z</dcterms:modified>
</cp:coreProperties>
</file>